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86" r:id="rId4"/>
    <p:sldId id="259" r:id="rId5"/>
    <p:sldId id="283" r:id="rId6"/>
    <p:sldId id="274" r:id="rId7"/>
    <p:sldId id="276" r:id="rId8"/>
    <p:sldId id="280" r:id="rId9"/>
    <p:sldId id="261" r:id="rId10"/>
    <p:sldId id="281" r:id="rId11"/>
    <p:sldId id="275" r:id="rId12"/>
    <p:sldId id="262" r:id="rId13"/>
    <p:sldId id="278" r:id="rId14"/>
    <p:sldId id="284" r:id="rId15"/>
    <p:sldId id="287" r:id="rId16"/>
    <p:sldId id="272" r:id="rId17"/>
    <p:sldId id="273" r:id="rId18"/>
    <p:sldId id="290" r:id="rId19"/>
    <p:sldId id="279" r:id="rId20"/>
    <p:sldId id="289" r:id="rId21"/>
    <p:sldId id="288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Old Standard TT" panose="020B0604020202020204" charset="0"/>
      <p:regular r:id="rId25"/>
      <p:bold r:id="rId26"/>
      <p: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660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b0ad7cce1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7b0ad7cce1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b0ad7cce1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7b0ad7cce1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0ad7cce1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b0ad7cce1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858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0ad7cce1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b0ad7cce1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83c88c5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83c88c5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41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5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5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mos.esa.int/web/gaia/dpac/consortium" TargetMode="External"/><Relationship Id="rId2" Type="http://schemas.openxmlformats.org/officeDocument/2006/relationships/hyperlink" Target="https://www.cosmos.esa.int/gaia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SA_Multimedia/Images/2006/05/Artist_s_impression_of_the_Gaia_satellite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634884" y="875950"/>
            <a:ext cx="4737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en" sz="2400" b="1" dirty="0"/>
              <a:t>Revisiting the Oort Constants Measurement from Gaia DR2 Observations and Simulations</a:t>
            </a:r>
            <a:endParaRPr sz="2400" b="1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486534" y="2301543"/>
            <a:ext cx="4737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" sz="1600" b="1" dirty="0"/>
              <a:t>Shufan Xia</a:t>
            </a:r>
            <a:endParaRPr sz="16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endParaRPr sz="16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" sz="1600" b="1" dirty="0"/>
              <a:t>Advised by Karen Masters (Haverford)  </a:t>
            </a:r>
            <a:endParaRPr sz="1600" b="1" dirty="0"/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" sz="1600" b="1" dirty="0"/>
              <a:t>&amp; Zhaoyu Li (Shanghai Jiaotong University)</a:t>
            </a:r>
            <a:endParaRPr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C7E40-F5F1-4CEB-9D75-82DA4B52E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" t="566" r="1017" b="1423"/>
          <a:stretch/>
        </p:blipFill>
        <p:spPr>
          <a:xfrm>
            <a:off x="232586" y="437322"/>
            <a:ext cx="4253948" cy="4025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5A396E-E9FB-4EB8-B006-A3A1754B8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4" b="28786"/>
          <a:stretch/>
        </p:blipFill>
        <p:spPr>
          <a:xfrm>
            <a:off x="7262623" y="3490686"/>
            <a:ext cx="1881377" cy="1652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17E7-393A-4BC5-93FA-0CFE47E13C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8198" y="143218"/>
                <a:ext cx="8520600" cy="6132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Simulation Results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17E7-393A-4BC5-93FA-0CFE47E13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8198" y="143218"/>
                <a:ext cx="8520600" cy="613200"/>
              </a:xfrm>
              <a:blipFill>
                <a:blip r:embed="rId2"/>
                <a:stretch>
                  <a:fillRect l="-1360" t="-990" b="-15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E9E138-0B14-4978-A082-37D8A17A32B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4840" y="3103953"/>
                <a:ext cx="9109160" cy="3397200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Similar choice of different sampling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The intrinsic vertical motions of stars add dispersion to the line-of-sight velocity and latitudinal proper motion.</a:t>
                </a:r>
              </a:p>
              <a:p>
                <a:r>
                  <a:rPr lang="en-US" sz="1400" dirty="0"/>
                  <a:t>From the longitudinal proper motion and line of sight velocities of the stars within 1kpc and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400" dirty="0"/>
                  <a:t>: 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chemeClr val="accent3"/>
                    </a:solidFill>
                  </a:rPr>
                  <a:t>A = 15.62 ± 0.34, B = −12.78 ± 0.31, C = 1.31 ± 0.40, K = 0.24 ± 1.09 (km/s/kpc). </a:t>
                </a:r>
                <a:r>
                  <a:rPr lang="en-US" sz="1400" dirty="0"/>
                  <a:t>The uncertainties of the parameters are determined from Monte-Carlo-Markov-Chain method.</a:t>
                </a:r>
              </a:p>
              <a:p>
                <a:r>
                  <a:rPr lang="en-US" sz="1400" dirty="0"/>
                  <a:t>This Oort constants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at the solar orbit is 236.85 km/s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34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𝑘𝑝𝑐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E9E138-0B14-4978-A082-37D8A17A3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840" y="3103953"/>
                <a:ext cx="9109160" cy="3397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874C87-91D6-4B1D-A3BC-3D159805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98" y="633237"/>
            <a:ext cx="3777866" cy="251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662DD-11CF-4646-8539-094BC442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04" y="656998"/>
            <a:ext cx="3777867" cy="2518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A244F-7F55-4AB7-8785-AA5B516411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595" y="855837"/>
            <a:ext cx="2585205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B998-E711-41E0-AD58-2F05CB87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Gaia DR2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3D053-7346-48D0-8E5B-7D2042D10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Main sequence star</a:t>
            </a:r>
          </a:p>
          <a:p>
            <a:r>
              <a:rPr lang="en-US" sz="1600" dirty="0"/>
              <a:t>Color groups on the Hertzsprung Russell (H-R) diagram </a:t>
            </a:r>
            <a:r>
              <a:rPr lang="en-US" sz="1600" dirty="0">
                <a:sym typeface="Wingdings" panose="05000000000000000000" pitchFamily="2" charset="2"/>
              </a:rPr>
              <a:t> stellar age  kinematic features (</a:t>
            </a:r>
            <a:r>
              <a:rPr lang="en-US" sz="1600" dirty="0" err="1">
                <a:sym typeface="Wingdings" panose="05000000000000000000" pitchFamily="2" charset="2"/>
              </a:rPr>
              <a:t>Bovy</a:t>
            </a:r>
            <a:r>
              <a:rPr lang="en-US" sz="1600" dirty="0">
                <a:sym typeface="Wingdings" panose="05000000000000000000" pitchFamily="2" charset="2"/>
              </a:rPr>
              <a:t>, Li)</a:t>
            </a:r>
            <a:endParaRPr lang="en-US" sz="1600" dirty="0"/>
          </a:p>
          <a:p>
            <a:r>
              <a:rPr lang="en-US" altLang="zh-CN" sz="1600" dirty="0"/>
              <a:t>Selection criteria:</a:t>
            </a:r>
          </a:p>
          <a:p>
            <a:pPr lvl="1"/>
            <a:r>
              <a:rPr lang="en-US" altLang="zh-CN" sz="1600" dirty="0"/>
              <a:t>parallax&gt;2mas (d&lt;500pc) from the Sun</a:t>
            </a:r>
          </a:p>
          <a:p>
            <a:pPr lvl="1"/>
            <a:r>
              <a:rPr lang="en-US" sz="1600" dirty="0"/>
              <a:t>parallax/parallax error &gt; 10; </a:t>
            </a:r>
          </a:p>
          <a:p>
            <a:pPr lvl="1"/>
            <a:r>
              <a:rPr lang="en-US" sz="1600" dirty="0"/>
              <a:t>flux over error &gt; 10</a:t>
            </a:r>
          </a:p>
          <a:p>
            <a:pPr lvl="1"/>
            <a:r>
              <a:rPr lang="en-US" sz="1600" dirty="0"/>
              <a:t>Delete duplicated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15C0D-DA52-4FED-99F2-DBFB946C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7" y="3739224"/>
            <a:ext cx="5018281" cy="369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0E7C7-5938-412F-8D02-C3A122FAA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"/>
          <a:stretch/>
        </p:blipFill>
        <p:spPr>
          <a:xfrm>
            <a:off x="333454" y="4144155"/>
            <a:ext cx="5018281" cy="369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E6B4E-CC41-4AE8-8D58-EE7692FA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57" y="4549086"/>
            <a:ext cx="4429694" cy="217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38110-F709-46EE-9164-5E7505325DEE}"/>
              </a:ext>
            </a:extLst>
          </p:cNvPr>
          <p:cNvSpPr txBox="1"/>
          <p:nvPr/>
        </p:nvSpPr>
        <p:spPr>
          <a:xfrm>
            <a:off x="311700" y="3433164"/>
            <a:ext cx="507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Rewrite, the equations for the Oort constants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B10D6-AE9B-4916-8A4D-413A24269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497" y="1931810"/>
            <a:ext cx="3610091" cy="23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3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1C67-54DF-4085-BC46-3CB8DA0D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5" y="88198"/>
            <a:ext cx="7764220" cy="523163"/>
          </a:xfrm>
        </p:spPr>
        <p:txBody>
          <a:bodyPr>
            <a:normAutofit fontScale="90000"/>
          </a:bodyPr>
          <a:lstStyle/>
          <a:p>
            <a:r>
              <a:rPr lang="en-US" dirty="0"/>
              <a:t>DR2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B6F43E-D7B4-4D24-B13E-4E5AC62F41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B6F43E-D7B4-4D24-B13E-4E5AC62F4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1971DFF-44E0-444A-A3CE-1A32E1B053E9}"/>
              </a:ext>
            </a:extLst>
          </p:cNvPr>
          <p:cNvGrpSpPr/>
          <p:nvPr/>
        </p:nvGrpSpPr>
        <p:grpSpPr>
          <a:xfrm>
            <a:off x="150335" y="690028"/>
            <a:ext cx="5251541" cy="4127862"/>
            <a:chOff x="150335" y="690027"/>
            <a:chExt cx="5618710" cy="440915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9083E96-46E0-4EA3-BEBE-BBDE1F2B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98" y="690027"/>
              <a:ext cx="4685164" cy="37531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7D3CDD-FDC8-41F1-8F0D-91CCF2EC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335" y="991013"/>
              <a:ext cx="2958284" cy="197219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80BCAB-EF06-423E-93CF-873DC00DB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4"/>
            <a:stretch/>
          </p:blipFill>
          <p:spPr>
            <a:xfrm>
              <a:off x="667533" y="2943025"/>
              <a:ext cx="4625229" cy="34056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330A447-FC11-42F2-B0BE-5A774299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161" y="3188151"/>
              <a:ext cx="2853576" cy="19023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F1CAF0-5902-4C17-B01C-97F5E0F9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9352" y="982370"/>
              <a:ext cx="2971250" cy="19808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8A136-B1CF-4F79-8892-85B69FA2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89540" y="3179508"/>
              <a:ext cx="2879505" cy="191967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745309-6A16-445D-862A-330319A641B8}"/>
              </a:ext>
            </a:extLst>
          </p:cNvPr>
          <p:cNvSpPr txBox="1"/>
          <p:nvPr/>
        </p:nvSpPr>
        <p:spPr>
          <a:xfrm>
            <a:off x="5401876" y="1802520"/>
            <a:ext cx="35538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ld Standard TT" panose="020B0604020202020204" charset="0"/>
              </a:rPr>
              <a:t>DR2 data confirms the Oort constants model </a:t>
            </a:r>
          </a:p>
          <a:p>
            <a:endParaRPr lang="en-US" dirty="0">
              <a:latin typeface="Old Standard TT" panose="020B0604020202020204" charset="0"/>
            </a:endParaRPr>
          </a:p>
          <a:p>
            <a:r>
              <a:rPr lang="en-US" dirty="0">
                <a:latin typeface="Old Standard TT" panose="020B0604020202020204" charset="0"/>
              </a:rPr>
              <a:t>The error bars and deviations from the model suggests that redder and kinematically older stars have larger velocity dispersion and more non-circular orbital motion.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7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46C949-B39A-494C-B282-FE77C8F285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5381" y="3523491"/>
                <a:ext cx="8520600" cy="1525676"/>
              </a:xfrm>
            </p:spPr>
            <p:txBody>
              <a:bodyPr/>
              <a:lstStyle/>
              <a:p>
                <a:r>
                  <a:rPr lang="en-US" dirty="0"/>
                  <a:t>DR2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</m:oMath>
                </a14:m>
                <a:r>
                  <a:rPr lang="en-US" dirty="0"/>
                  <a:t> mostly for the bluer stars. Similar to simulation, the dispersion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</m:oMath>
                </a14:m>
                <a:r>
                  <a:rPr lang="en-US" dirty="0"/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but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46C949-B39A-494C-B282-FE77C8F28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5381" y="3523491"/>
                <a:ext cx="8520600" cy="15256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F31B33B-A6EA-4ABC-BD23-C1892B37C97B}"/>
              </a:ext>
            </a:extLst>
          </p:cNvPr>
          <p:cNvSpPr txBox="1">
            <a:spLocks/>
          </p:cNvSpPr>
          <p:nvPr/>
        </p:nvSpPr>
        <p:spPr>
          <a:xfrm>
            <a:off x="311700" y="452709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DR2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BDEEC-2991-43E3-ADC9-5926C96A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49" y="639317"/>
            <a:ext cx="4429694" cy="217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9AA99-91D6-4326-9B17-C99B1CC23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8" y="1201723"/>
            <a:ext cx="3278930" cy="2185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7CFBF-FAA3-4957-A070-2967D529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448" y="1249289"/>
            <a:ext cx="3250156" cy="2166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E5041-6511-4244-B67F-0DF3AA90C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858" y="1249289"/>
            <a:ext cx="3250156" cy="21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6BFE-C2C2-447D-89C2-922ECB35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Oort constants estimated for six color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BC53-5B08-4BF9-9636-3F987451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935300"/>
            <a:ext cx="8520600" cy="1633499"/>
          </a:xfrm>
        </p:spPr>
        <p:txBody>
          <a:bodyPr/>
          <a:lstStyle/>
          <a:p>
            <a:r>
              <a:rPr lang="en-US" dirty="0"/>
              <a:t>Our results agree with Li’s result.</a:t>
            </a:r>
          </a:p>
          <a:p>
            <a:r>
              <a:rPr lang="en-US" dirty="0"/>
              <a:t>The motions of bluer (younger) stars are generally closer to circular orbital motion, thus being the more reliable tracers for Oort constants.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28075E-00CF-4654-971C-DD74410393C3}"/>
              </a:ext>
            </a:extLst>
          </p:cNvPr>
          <p:cNvGrpSpPr/>
          <p:nvPr/>
        </p:nvGrpSpPr>
        <p:grpSpPr>
          <a:xfrm>
            <a:off x="137475" y="1193808"/>
            <a:ext cx="8869049" cy="1605909"/>
            <a:chOff x="195404" y="1091008"/>
            <a:chExt cx="8869049" cy="160590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6F336FB-2C79-40C2-8F22-082BBECA5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404" y="1091011"/>
              <a:ext cx="2359690" cy="15731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593D43A-060E-49F8-9CD2-9E0D4787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6027" y="1091008"/>
              <a:ext cx="2359690" cy="15731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E10571-60E0-4347-996E-1C561013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366" y="1091008"/>
              <a:ext cx="2359690" cy="157312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03DD69-CD1D-4F0C-93E0-4D5883F4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524"/>
            <a:stretch/>
          </p:blipFill>
          <p:spPr>
            <a:xfrm>
              <a:off x="6835114" y="1123791"/>
              <a:ext cx="2229339" cy="157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54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D76F-E25C-4C9A-9C3E-1FC9414D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36" y="163101"/>
            <a:ext cx="8520600" cy="6132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our conclusion from simulation to DR2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315C-2723-4228-BF08-B2BC7B2A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75624"/>
            <a:ext cx="8520600" cy="33972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Old Standard TT" panose="020B0604020202020204" charset="0"/>
              </a:rPr>
              <a:t>Increase the range to within 1kpc from the Sun</a:t>
            </a:r>
          </a:p>
          <a:p>
            <a:pPr algn="l"/>
            <a:r>
              <a:rPr lang="en-US" sz="1600" b="0" i="0" u="none" strike="noStrike" baseline="0" dirty="0">
                <a:latin typeface="Old Standard TT" panose="020B0604020202020204" charset="0"/>
              </a:rPr>
              <a:t>distance is a less strict cut-off criterion than the restriction that the Taylor expansion implies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4CFB6-3580-4377-A6B2-7E8AAAD891D3}"/>
              </a:ext>
            </a:extLst>
          </p:cNvPr>
          <p:cNvSpPr txBox="1"/>
          <p:nvPr/>
        </p:nvSpPr>
        <p:spPr>
          <a:xfrm>
            <a:off x="71021" y="1871856"/>
            <a:ext cx="2408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ld Standard TT" panose="020B0604020202020204" charset="0"/>
              </a:rPr>
              <a:t>1kpc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ld Standard T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ld Standard T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ld Standard T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ld Standard T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ld Standard T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ld Standard TT" panose="020B0604020202020204" charset="0"/>
              </a:rPr>
              <a:t>500pc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4BD1-D1A4-42E7-8AB9-AA368D057389}"/>
              </a:ext>
            </a:extLst>
          </p:cNvPr>
          <p:cNvGrpSpPr/>
          <p:nvPr/>
        </p:nvGrpSpPr>
        <p:grpSpPr>
          <a:xfrm>
            <a:off x="1437615" y="1392803"/>
            <a:ext cx="8384341" cy="3653307"/>
            <a:chOff x="1214227" y="1316183"/>
            <a:chExt cx="8712516" cy="3856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80953A-1986-4433-84F8-027B62A2832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071" y="3202211"/>
              <a:ext cx="3241653" cy="19141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96FB69-A1D4-46E8-BD81-B3D9F37F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3038" y="1316183"/>
              <a:ext cx="3636503" cy="20000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93AA1E-3EF4-4063-B6F5-ADE39167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4227" y="1396192"/>
              <a:ext cx="3636503" cy="20000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EF2B94-1281-4DB4-8DAA-287B7178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1997" y="3172842"/>
              <a:ext cx="3636506" cy="20000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0A8A4B-BBC1-44DE-A4B3-D7DD9D6F3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6621" y="1332587"/>
              <a:ext cx="3731882" cy="20525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26ED8B-671B-43C3-A53A-7CAE2BBC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0237" y="3172841"/>
              <a:ext cx="3636506" cy="2000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504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5E32-98A7-4CCC-AB63-5AC16E8F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2684"/>
            <a:ext cx="8520600" cy="6132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FD1DE4-4356-43C7-BBE8-4DFEA3B9F9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10625"/>
                <a:ext cx="8520600" cy="3730813"/>
              </a:xfrm>
            </p:spPr>
            <p:txBody>
              <a:bodyPr>
                <a:noAutofit/>
              </a:bodyPr>
              <a:lstStyle/>
              <a:p>
                <a:r>
                  <a:rPr lang="en-US" sz="1400" dirty="0"/>
                  <a:t>Oort constants describe local rotation motion, and they</a:t>
                </a:r>
                <a:r>
                  <a:rPr lang="en-US" sz="1400" b="0" i="0" u="none" strike="noStrike" baseline="0" dirty="0">
                    <a:latin typeface="Old Standard TT" panose="020B0604020202020204" charset="0"/>
                  </a:rPr>
                  <a:t> are connected to the rotation kinematics of the larger Milky Way by the rotation curve.</a:t>
                </a:r>
              </a:p>
              <a:p>
                <a:pPr algn="l"/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We review the methods to derive the Oort constants from test particle simulation and Gaia DR2 observational data</a:t>
                </a: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, especially 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the choice on galactic distance and latitude constraints. </a:t>
                </a:r>
              </a:p>
              <a:p>
                <a:pPr algn="l"/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For the idealized simulation under axisymmetric potential assumption, it is necessary to limit the distance within 1kpc and latitude range </a:t>
                </a: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|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b</a:t>
                </a: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|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&lt;20.</a:t>
                </a:r>
              </a:p>
              <a:p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Based on Gaia DR2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</m:oMath>
                </a14:m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 of the relatively bluer (younger) stars </a:t>
                </a: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&lt; 500 pc from the Sun and &lt; 20 latitude are 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more reliable tracers to derive the Oort constants</a:t>
                </a: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, suggesting their orbital motion are more approximately circular.</a:t>
                </a:r>
                <a:endParaRPr lang="en-US" sz="1400" b="0" i="0" u="none" strike="noStrike" baseline="0" dirty="0">
                  <a:solidFill>
                    <a:srgbClr val="000000"/>
                  </a:solidFill>
                  <a:latin typeface="Old Standard TT" panose="020B060402020202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 is not as reliable as the other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 two parameters 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to derive the Oort constants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Our estimated Oort constants are 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A = </a:t>
                </a:r>
                <a: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  <a:t>15.52±0.22;B = -13.33± 0.17;C = -1.88±0.08; and K = -1.86±0.19 km/s/kpc. The slope of rotation velocity at solar orbit is -18.26 ±  0.28 km/s/kpc</a:t>
                </a:r>
              </a:p>
              <a:p>
                <a:pPr marL="114300" indent="0">
                  <a:buNone/>
                </a:pPr>
                <a:br>
                  <a:rPr lang="en-US" sz="1400" dirty="0">
                    <a:solidFill>
                      <a:srgbClr val="000000"/>
                    </a:solidFill>
                    <a:latin typeface="Old Standard TT" panose="020B0604020202020204" charset="0"/>
                  </a:rPr>
                </a:br>
                <a:endParaRPr lang="en-US" sz="1400" dirty="0">
                  <a:solidFill>
                    <a:srgbClr val="000000"/>
                  </a:solidFill>
                  <a:latin typeface="Old Standard TT" panose="020B0604020202020204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FD1DE4-4356-43C7-BBE8-4DFEA3B9F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10625"/>
                <a:ext cx="8520600" cy="3730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51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06CE-C7A9-41D2-AEE0-76671FFA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Acknowledgement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12623-C871-4BBA-A4F6-122516870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230313"/>
            <a:ext cx="8521700" cy="227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Prof. Karen Masters</a:t>
            </a:r>
          </a:p>
          <a:p>
            <a:r>
              <a:rPr lang="en-US" sz="1400" dirty="0"/>
              <a:t>Dr. </a:t>
            </a:r>
            <a:r>
              <a:rPr lang="en-US" sz="1400" dirty="0" err="1"/>
              <a:t>Zhaoyu</a:t>
            </a:r>
            <a:r>
              <a:rPr lang="en-US" sz="1400" dirty="0"/>
              <a:t> Li and Dr. </a:t>
            </a:r>
            <a:r>
              <a:rPr lang="en-US" sz="1400" dirty="0" err="1"/>
              <a:t>Juntai</a:t>
            </a:r>
            <a:r>
              <a:rPr lang="en-US" sz="1400" dirty="0"/>
              <a:t> Shen from </a:t>
            </a:r>
            <a:r>
              <a:rPr lang="en-US" sz="1400" dirty="0" err="1"/>
              <a:t>Shanghaijiaotong</a:t>
            </a:r>
            <a:r>
              <a:rPr lang="en-US" sz="1400" dirty="0"/>
              <a:t> University</a:t>
            </a:r>
          </a:p>
          <a:p>
            <a:pPr algn="l"/>
            <a:r>
              <a:rPr lang="en-US" sz="1400" dirty="0"/>
              <a:t>This work has made use of data from the European Space Agency (ESA) mission Gaia (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https://www.cosmos.esa.int/gaia</a:t>
            </a:r>
            <a:r>
              <a:rPr lang="en-US" sz="1400" dirty="0"/>
              <a:t> ), processed by the Gaia Data Processing and Analysis Consortium (DPAC, 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https://www.cosmos.esa.int/web/gaia/dpac/consortium</a:t>
            </a:r>
            <a:r>
              <a:rPr lang="en-US" sz="1400" dirty="0"/>
              <a:t> ). Funding for the DPAC has been provided by national institutions, in particular the institutions participating in the Gaia Multilateral Agreement.</a:t>
            </a:r>
          </a:p>
          <a:p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9F539-BC10-49B7-A75A-42C60651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27" y="3244623"/>
            <a:ext cx="1246466" cy="12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9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5348-AAD6-4594-A8EE-9E149028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B8EA9-5845-4EB7-8B85-9A27686BA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Artist’s impression of </a:t>
            </a:r>
            <a:r>
              <a:rPr lang="en-US" sz="1800" dirty="0" err="1">
                <a:solidFill>
                  <a:srgbClr val="3A3A3A"/>
                </a:solidFill>
              </a:rPr>
              <a:t>Gaia:European</a:t>
            </a:r>
            <a:r>
              <a:rPr lang="en-US" sz="1800" dirty="0">
                <a:solidFill>
                  <a:srgbClr val="3A3A3A"/>
                </a:solidFill>
              </a:rPr>
              <a:t> Space </a:t>
            </a:r>
            <a:r>
              <a:rPr lang="en-US" sz="1800" dirty="0" err="1">
                <a:solidFill>
                  <a:srgbClr val="3A3A3A"/>
                </a:solidFill>
              </a:rPr>
              <a:t>Agenecy</a:t>
            </a:r>
            <a:r>
              <a:rPr lang="en-US" sz="1800" dirty="0">
                <a:solidFill>
                  <a:srgbClr val="3A3A3A"/>
                </a:solidFill>
              </a:rPr>
              <a:t>,  </a:t>
            </a:r>
            <a:r>
              <a:rPr lang="en-US" sz="1800" dirty="0">
                <a:solidFill>
                  <a:srgbClr val="3A3A3A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https://www.esa.int/ESA_Multimedia/Images/2006/05/Artist_s_impression_of_the_Gaia_satellite</a:t>
            </a:r>
            <a:endParaRPr lang="en-US" sz="1800" dirty="0">
              <a:solidFill>
                <a:srgbClr val="3A3A3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Rotation curve: </a:t>
            </a:r>
            <a:r>
              <a:rPr lang="en-US" sz="1800" dirty="0" err="1">
                <a:solidFill>
                  <a:srgbClr val="3A3A3A"/>
                </a:solidFill>
              </a:rPr>
              <a:t>Eilers</a:t>
            </a:r>
            <a:r>
              <a:rPr lang="en-US" sz="1800" dirty="0">
                <a:solidFill>
                  <a:srgbClr val="3A3A3A"/>
                </a:solidFill>
              </a:rPr>
              <a:t>, A.-C., Hogg, D. W., Rix, H.-W., &amp; Ness, M. K.2019, </a:t>
            </a:r>
            <a:r>
              <a:rPr lang="en-US" sz="1800" dirty="0" err="1">
                <a:solidFill>
                  <a:srgbClr val="3A3A3A"/>
                </a:solidFill>
              </a:rPr>
              <a:t>ApJ</a:t>
            </a:r>
            <a:r>
              <a:rPr lang="en-US" sz="1800" dirty="0">
                <a:solidFill>
                  <a:srgbClr val="3A3A3A"/>
                </a:solidFill>
              </a:rPr>
              <a:t>, 871, 120, </a:t>
            </a:r>
            <a:r>
              <a:rPr lang="en-US" sz="1800" dirty="0" err="1">
                <a:solidFill>
                  <a:srgbClr val="3A3A3A"/>
                </a:solidFill>
              </a:rPr>
              <a:t>doi</a:t>
            </a:r>
            <a:r>
              <a:rPr lang="en-US" sz="1800" dirty="0">
                <a:solidFill>
                  <a:srgbClr val="3A3A3A"/>
                </a:solidFill>
              </a:rPr>
              <a:t>: 10.3847/1538-4357/aaf648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Proper motion: Wikipedia – proper motion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Longitude proper motion: Li, C., Zhao, G., &amp; Yang, C. 2019, </a:t>
            </a:r>
            <a:r>
              <a:rPr lang="en-US" sz="1800" dirty="0" err="1">
                <a:solidFill>
                  <a:srgbClr val="3A3A3A"/>
                </a:solidFill>
              </a:rPr>
              <a:t>ApJ</a:t>
            </a:r>
            <a:r>
              <a:rPr lang="en-US" sz="1800" dirty="0">
                <a:solidFill>
                  <a:srgbClr val="3A3A3A"/>
                </a:solidFill>
              </a:rPr>
              <a:t>, 872, 205, </a:t>
            </a:r>
            <a:r>
              <a:rPr lang="en-US" sz="1800" dirty="0" err="1">
                <a:solidFill>
                  <a:srgbClr val="3A3A3A"/>
                </a:solidFill>
              </a:rPr>
              <a:t>doi</a:t>
            </a:r>
            <a:r>
              <a:rPr lang="en-US" sz="1800" dirty="0">
                <a:solidFill>
                  <a:srgbClr val="3A3A3A"/>
                </a:solidFill>
              </a:rPr>
              <a:t>: 10.3847/1538-4357/ab0104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3A3A3A"/>
                </a:solidFill>
              </a:rPr>
              <a:t>Bovy, J</a:t>
            </a:r>
            <a:r>
              <a:rPr lang="en-US" dirty="0">
                <a:solidFill>
                  <a:srgbClr val="3A3A3A"/>
                </a:solidFill>
              </a:rPr>
              <a:t>. 2017, MNRAS, 468, L63, </a:t>
            </a:r>
            <a:r>
              <a:rPr lang="en-US" dirty="0" err="1">
                <a:solidFill>
                  <a:srgbClr val="3A3A3A"/>
                </a:solidFill>
              </a:rPr>
              <a:t>doi</a:t>
            </a:r>
            <a:r>
              <a:rPr lang="en-US" dirty="0">
                <a:solidFill>
                  <a:srgbClr val="3A3A3A"/>
                </a:solidFill>
              </a:rPr>
              <a:t>: 10.1093/</a:t>
            </a:r>
            <a:r>
              <a:rPr lang="en-US" dirty="0" err="1">
                <a:solidFill>
                  <a:srgbClr val="3A3A3A"/>
                </a:solidFill>
              </a:rPr>
              <a:t>mnrasl</a:t>
            </a:r>
            <a:r>
              <a:rPr lang="en-US" dirty="0">
                <a:solidFill>
                  <a:srgbClr val="3A3A3A"/>
                </a:solidFill>
              </a:rPr>
              <a:t>/slx027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A3A3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3A3A3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3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6B39-6538-4E32-840F-B32A4E9D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Gaia DR2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C72D1E7-4770-49BD-B97E-24B2A1365E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2494341"/>
                <a:ext cx="2924183" cy="624808"/>
              </a:xfrm>
            </p:spPr>
            <p:txBody>
              <a:bodyPr>
                <a:normAutofit fontScale="77500" lnSpcReduction="20000"/>
              </a:bodyPr>
              <a:lstStyle/>
              <a:p>
                <a:pPr marL="114300" indent="0">
                  <a:buNone/>
                </a:pPr>
                <a:r>
                  <a:rPr lang="en-US" dirty="0"/>
                  <a:t>(u0,v0) estimated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 for six stellar groups based on color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C72D1E7-4770-49BD-B97E-24B2A1365E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494341"/>
                <a:ext cx="2924183" cy="6248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B3165-4926-4F6D-BDB0-6A495D739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3" t="13952" r="4133"/>
          <a:stretch/>
        </p:blipFill>
        <p:spPr>
          <a:xfrm>
            <a:off x="311700" y="3161517"/>
            <a:ext cx="3176123" cy="122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E6484-6AA9-49C3-BF42-9D0BF5661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070" y="3024343"/>
            <a:ext cx="5344477" cy="1358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0F596-7852-4E91-AFC5-EFDA7E44D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021"/>
          <a:stretch/>
        </p:blipFill>
        <p:spPr>
          <a:xfrm>
            <a:off x="1334414" y="1355483"/>
            <a:ext cx="6325337" cy="48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FB9D0-CD37-4E53-81E2-2E0DA1024C4F}"/>
              </a:ext>
            </a:extLst>
          </p:cNvPr>
          <p:cNvSpPr txBox="1"/>
          <p:nvPr/>
        </p:nvSpPr>
        <p:spPr>
          <a:xfrm>
            <a:off x="4239893" y="2595929"/>
            <a:ext cx="4116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ld Standard TT" panose="020B0604020202020204" charset="0"/>
              </a:rPr>
              <a:t>Oort constants for six stellar groups based on color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75CBE-5D36-4040-90CB-140B209F2653}"/>
              </a:ext>
            </a:extLst>
          </p:cNvPr>
          <p:cNvSpPr txBox="1"/>
          <p:nvPr/>
        </p:nvSpPr>
        <p:spPr>
          <a:xfrm>
            <a:off x="1334414" y="1881153"/>
            <a:ext cx="7040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Old Standard TT" panose="020B0604020202020204" charset="0"/>
              </a:rPr>
              <a:t>Number of main sequence stars fall into each color group for DR2 and EDR3.</a:t>
            </a:r>
            <a:endParaRPr lang="en-US" sz="1400" dirty="0"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9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927468" y="299003"/>
            <a:ext cx="3463497" cy="45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 dirty="0"/>
              <a:t>The Milky Way rotation curve tells us a lot about our Galaxy</a:t>
            </a:r>
            <a:r>
              <a:rPr lang="en" sz="2400" dirty="0"/>
              <a:t>. </a:t>
            </a:r>
            <a:endParaRPr sz="2400" dirty="0"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677" y="621808"/>
            <a:ext cx="4454815" cy="36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042728" y="1205748"/>
            <a:ext cx="3709386" cy="128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600" dirty="0">
                <a:solidFill>
                  <a:schemeClr val="dk1"/>
                </a:solidFill>
                <a:latin typeface="Old Standard TT"/>
              </a:rPr>
              <a:t>Differential rotation</a:t>
            </a:r>
            <a:endParaRPr sz="1600" dirty="0">
              <a:solidFill>
                <a:schemeClr val="dk1"/>
              </a:solidFill>
              <a:latin typeface="Old Standard TT"/>
              <a:sym typeface="Old Standard T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600" dirty="0">
                <a:solidFill>
                  <a:schemeClr val="dk1"/>
                </a:solidFill>
                <a:latin typeface="Old Standard TT"/>
              </a:rPr>
              <a:t>MW potential</a:t>
            </a:r>
            <a:endParaRPr sz="1600" dirty="0">
              <a:solidFill>
                <a:schemeClr val="dk1"/>
              </a:solidFill>
              <a:latin typeface="Old Standard TT"/>
              <a:sym typeface="Old Standard T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600" dirty="0">
                <a:solidFill>
                  <a:schemeClr val="dk1"/>
                </a:solidFill>
                <a:latin typeface="Old Standard TT"/>
              </a:rPr>
              <a:t>Mass distribution: existence of dark matters</a:t>
            </a:r>
            <a:endParaRPr sz="1600" dirty="0">
              <a:solidFill>
                <a:schemeClr val="dk1"/>
              </a:solidFill>
              <a:latin typeface="Old Standard TT"/>
              <a:sym typeface="Old Standard TT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35458" y="4344712"/>
            <a:ext cx="379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red line shows the overall rotation curve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9804" y="379212"/>
            <a:ext cx="787048" cy="2425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;p15">
            <a:extLst>
              <a:ext uri="{FF2B5EF4-FFF2-40B4-BE49-F238E27FC236}">
                <a16:creationId xmlns:a16="http://schemas.microsoft.com/office/drawing/2014/main" id="{842C603B-1FCE-4A8C-B69A-45F71603B34A}"/>
              </a:ext>
            </a:extLst>
          </p:cNvPr>
          <p:cNvSpPr txBox="1">
            <a:spLocks/>
          </p:cNvSpPr>
          <p:nvPr/>
        </p:nvSpPr>
        <p:spPr>
          <a:xfrm>
            <a:off x="5012252" y="2571750"/>
            <a:ext cx="3864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>
              <a:buSzPct val="150000"/>
            </a:pPr>
            <a:r>
              <a:rPr lang="en-US" sz="1600" dirty="0"/>
              <a:t>We have multiple methods to measure the rotation curve, but it is hard due to observation constraints.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EFD9-E89A-4F78-A3CC-3E34ED5D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Gaia DR2 phase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856B6-BFD6-4F3D-8A08-FE8C0E26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89" y="1283970"/>
            <a:ext cx="4565914" cy="3043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E23A2-75D2-449B-926A-0C3CB37E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7" y="1223419"/>
            <a:ext cx="4747564" cy="31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C5DE9-F53E-476D-85DA-068E557B0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540" y="254588"/>
            <a:ext cx="6706320" cy="51242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MCMC Corner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7850-2A28-42B7-907D-F0935927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1" y="671361"/>
            <a:ext cx="3927877" cy="3927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F1377-EC63-4460-8DB5-AEF68BBA527C}"/>
              </a:ext>
            </a:extLst>
          </p:cNvPr>
          <p:cNvSpPr txBox="1"/>
          <p:nvPr/>
        </p:nvSpPr>
        <p:spPr>
          <a:xfrm>
            <a:off x="1661160" y="4488802"/>
            <a:ext cx="212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ld Standard TT" panose="020B0604020202020204" charset="0"/>
              </a:rPr>
              <a:t>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70AF5-1ED8-49AF-B4ED-0F995C7D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3" y="594086"/>
            <a:ext cx="3927877" cy="3927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EF79CD-0A40-49E0-959E-CC5F0C9A309C}"/>
              </a:ext>
            </a:extLst>
          </p:cNvPr>
          <p:cNvSpPr txBox="1"/>
          <p:nvPr/>
        </p:nvSpPr>
        <p:spPr>
          <a:xfrm>
            <a:off x="6088380" y="4514235"/>
            <a:ext cx="197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ld Standard TT" panose="020B0604020202020204" charset="0"/>
              </a:rPr>
              <a:t>Gaia DR2</a:t>
            </a:r>
          </a:p>
        </p:txBody>
      </p:sp>
    </p:spTree>
    <p:extLst>
      <p:ext uri="{BB962C8B-B14F-4D97-AF65-F5344CB8AC3E}">
        <p14:creationId xmlns:p14="http://schemas.microsoft.com/office/powerpoint/2010/main" val="210120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44E5F-7C45-468C-A135-ACF52320EA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205" y="1399880"/>
            <a:ext cx="4578785" cy="2482052"/>
          </a:xfrm>
          <a:prstGeom prst="rect">
            <a:avLst/>
          </a:prstGeom>
          <a:noFill/>
        </p:spPr>
      </p:pic>
      <p:sp>
        <p:nvSpPr>
          <p:cNvPr id="91" name="Google Shape;91;p16"/>
          <p:cNvSpPr txBox="1"/>
          <p:nvPr/>
        </p:nvSpPr>
        <p:spPr>
          <a:xfrm>
            <a:off x="238205" y="674787"/>
            <a:ext cx="82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BA491C"/>
                </a:solidFill>
                <a:latin typeface="Roboto"/>
                <a:ea typeface="Roboto"/>
                <a:cs typeface="Roboto"/>
                <a:sym typeface="Roboto"/>
              </a:rPr>
              <a:t>Oort Constants describe the local rotation in the solar vicinity: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A491C"/>
                </a:solidFill>
                <a:latin typeface="Roboto"/>
                <a:ea typeface="Roboto"/>
                <a:sym typeface="Roboto"/>
              </a:rPr>
              <a:t>Galactic coordinate, line-of-sight velocity, proper motion</a:t>
            </a:r>
            <a:endParaRPr dirty="0"/>
          </a:p>
        </p:txBody>
      </p:sp>
      <p:sp>
        <p:nvSpPr>
          <p:cNvPr id="92" name="Google Shape;92;p16"/>
          <p:cNvSpPr txBox="1"/>
          <p:nvPr/>
        </p:nvSpPr>
        <p:spPr>
          <a:xfrm>
            <a:off x="96456" y="243987"/>
            <a:ext cx="7711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Oort Constants are local tracers of the Galactic kinematics.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6" descr="Proper motion - Wikipedia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950498" y="1821116"/>
            <a:ext cx="3225314" cy="176732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942DBD-99F6-4841-91FA-2575959641D6}"/>
                  </a:ext>
                </a:extLst>
              </p:cNvPr>
              <p:cNvSpPr txBox="1"/>
              <p:nvPr/>
            </p:nvSpPr>
            <p:spPr>
              <a:xfrm>
                <a:off x="7062084" y="3219112"/>
                <a:ext cx="594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942DBD-99F6-4841-91FA-257595964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084" y="3219112"/>
                <a:ext cx="594778" cy="369332"/>
              </a:xfrm>
              <a:prstGeom prst="rect">
                <a:avLst/>
              </a:prstGeom>
              <a:blipFill>
                <a:blip r:embed="rId5"/>
                <a:stretch>
                  <a:fillRect l="-6122" r="-102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20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397086" y="691348"/>
            <a:ext cx="82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BA491C"/>
                </a:solidFill>
                <a:latin typeface="Old Standard TT" panose="020B0604020202020204" charset="0"/>
                <a:ea typeface="Roboto"/>
                <a:cs typeface="Roboto"/>
                <a:sym typeface="Roboto"/>
              </a:rPr>
              <a:t>Oort Constants describe the local rotation in the solar vicinity:</a:t>
            </a:r>
            <a:endParaRPr dirty="0">
              <a:latin typeface="Old Standard TT" panose="020B0604020202020204" charset="0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96456" y="243987"/>
            <a:ext cx="7711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Roboto"/>
                <a:cs typeface="Roboto"/>
                <a:sym typeface="Roboto"/>
              </a:rPr>
              <a:t>Oort Constants are local tracers of the Galactic kinematics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Google Shape;94;p16"/>
              <p:cNvSpPr txBox="1"/>
              <p:nvPr/>
            </p:nvSpPr>
            <p:spPr>
              <a:xfrm>
                <a:off x="244142" y="1083487"/>
                <a:ext cx="8597288" cy="1309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Old Standard TT" panose="020B0604020202020204" charset="0"/>
                  </a:rPr>
                  <a:t>Assume circular orbits, no vertical motions and axis-symmetric potential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Old Standard TT" panose="020B0604020202020204" charset="0"/>
                  </a:rPr>
                  <a:t>Expanding local velocity field for relative radial 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  <m:r>
                      <a:rPr lang="en-US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Old Standard TT" panose="020B0604020202020204" charset="0"/>
                  </a:rPr>
                  <a:t>and proper motion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Old Standard TT" panose="020B0604020202020204" charset="0"/>
                  </a:rPr>
                  <a:t> )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Old Standard TT" panose="020B0604020202020204" charset="0"/>
                  </a:rPr>
                  <a:t>relative to the Sun :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94" name="Google Shape;94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2" y="1083487"/>
                <a:ext cx="8597288" cy="1309559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882B10-65B2-405D-9C81-20A5B2476981}"/>
              </a:ext>
            </a:extLst>
          </p:cNvPr>
          <p:cNvSpPr txBox="1"/>
          <p:nvPr/>
        </p:nvSpPr>
        <p:spPr>
          <a:xfrm>
            <a:off x="240064" y="2289372"/>
            <a:ext cx="74239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ld Standard TT" panose="020B0604020202020204" charset="0"/>
              </a:rPr>
              <a:t>Oort constants describes relative motions about the local standard of rest (LSR)</a:t>
            </a:r>
          </a:p>
          <a:p>
            <a:endParaRPr lang="en-US" dirty="0">
              <a:latin typeface="Old Standard TT" panose="020B0604020202020204" charset="0"/>
            </a:endParaRPr>
          </a:p>
          <a:p>
            <a:r>
              <a:rPr lang="en-US" dirty="0">
                <a:latin typeface="Old Standard TT" panose="020B0604020202020204" charset="0"/>
              </a:rPr>
              <a:t>Correcting the peculiar motion of the Sun about LSR, (u0,v0,w0)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E26B4C-9852-4138-8378-C62E23FC00DC}"/>
              </a:ext>
            </a:extLst>
          </p:cNvPr>
          <p:cNvGrpSpPr/>
          <p:nvPr/>
        </p:nvGrpSpPr>
        <p:grpSpPr>
          <a:xfrm>
            <a:off x="2014815" y="1856859"/>
            <a:ext cx="3999494" cy="327039"/>
            <a:chOff x="608167" y="1827393"/>
            <a:chExt cx="4985710" cy="382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AE0905-DC75-44C1-A5BD-62B694C4C36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455689" y="1880782"/>
              <a:ext cx="1290667" cy="25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89E253-2365-4602-A85B-A7C89C7E2CD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022878" y="1872551"/>
              <a:ext cx="1321143" cy="25142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867052-79A5-4595-9DAE-332BD5D3D01A}"/>
                </a:ext>
              </a:extLst>
            </p:cNvPr>
            <p:cNvSpPr/>
            <p:nvPr/>
          </p:nvSpPr>
          <p:spPr>
            <a:xfrm>
              <a:off x="608167" y="1827393"/>
              <a:ext cx="4985710" cy="382812"/>
            </a:xfrm>
            <a:prstGeom prst="rect">
              <a:avLst/>
            </a:prstGeom>
            <a:noFill/>
            <a:ln w="28575">
              <a:solidFill>
                <a:srgbClr val="BA491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BB9D2FD-A778-4DCA-A7A5-59EAFE5F720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570" y="3105953"/>
            <a:ext cx="4232704" cy="304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E4EA62-4E3C-441A-82A5-EA058E0EDD28}"/>
              </a:ext>
            </a:extLst>
          </p:cNvPr>
          <p:cNvSpPr txBox="1"/>
          <p:nvPr/>
        </p:nvSpPr>
        <p:spPr>
          <a:xfrm>
            <a:off x="240064" y="4127089"/>
            <a:ext cx="673666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ld Standard TT" panose="020B0604020202020204" charset="0"/>
              </a:rPr>
              <a:t>Where: A -- azimuthal shearing, B-- vorticity, C -- radial shearing, K-- divergence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833A48-472F-4B41-B811-C809539B950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4516" y="898561"/>
            <a:ext cx="1777693" cy="964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DBAE86-9506-4528-9A8F-BD0700B78606}"/>
                  </a:ext>
                </a:extLst>
              </p:cNvPr>
              <p:cNvSpPr txBox="1"/>
              <p:nvPr/>
            </p:nvSpPr>
            <p:spPr>
              <a:xfrm>
                <a:off x="2168920" y="1886715"/>
                <a:ext cx="11061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DBAE86-9506-4528-9A8F-BD0700B7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920" y="1886715"/>
                <a:ext cx="1106137" cy="215444"/>
              </a:xfrm>
              <a:prstGeom prst="rect">
                <a:avLst/>
              </a:prstGeom>
              <a:blipFill>
                <a:blip r:embed="rId10"/>
                <a:stretch>
                  <a:fillRect l="-1657" r="-442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6F2874F2-DA20-4838-BA13-5CD0D42C6C7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422" y="1924509"/>
            <a:ext cx="2502224" cy="27123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5CE024-2F84-4C4C-85B5-234BC6B9618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309" y="3381003"/>
            <a:ext cx="4137477" cy="4014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51F6F4-DF65-4F10-AFA8-2EE0538F620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086" y="3683156"/>
            <a:ext cx="5041036" cy="4014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32304" y="4854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BA491C"/>
                </a:solidFill>
              </a:rPr>
              <a:t>The Oort constants and the MW rotation curve</a:t>
            </a:r>
            <a:endParaRPr sz="2000" b="1" dirty="0">
              <a:solidFill>
                <a:srgbClr val="BA491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C4AD3B-DB62-4C04-99BD-6804167A233E}"/>
                  </a:ext>
                </a:extLst>
              </p:cNvPr>
              <p:cNvSpPr txBox="1"/>
              <p:nvPr/>
            </p:nvSpPr>
            <p:spPr>
              <a:xfrm>
                <a:off x="340331" y="913082"/>
                <a:ext cx="4122648" cy="343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US" sz="1600" dirty="0">
                  <a:latin typeface="Old Standard TT" panose="020B060402020202020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Old Standard TT" panose="020B0604020202020204" charset="0"/>
                  </a:rPr>
                  <a:t>The slope of the local rotation curve and local rotational frequency can be written in terms of A and B.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Old Standard TT" panose="020B060402020202020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Old Standard TT" panose="020B060402020202020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Old Standard TT" panose="020B060402020202020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000" dirty="0">
                  <a:latin typeface="Old Standard TT" panose="020B060402020202020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Old Standard TT" panose="020B0604020202020204" charset="0"/>
                  </a:rPr>
                  <a:t>The local gradient of radial velocity can be represented by C and K: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Old Standard TT" panose="020B0604020202020204" charset="0"/>
                </a:endParaRPr>
              </a:p>
              <a:p>
                <a:pPr lvl="6"/>
                <a:endParaRPr lang="en-US" sz="1600" dirty="0">
                  <a:latin typeface="Old Standard TT" panose="020B0604020202020204" charset="0"/>
                </a:endParaRPr>
              </a:p>
              <a:p>
                <a:pPr lvl="6"/>
                <a:endParaRPr lang="en-US" sz="1600" dirty="0">
                  <a:latin typeface="Old Standard T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C4AD3B-DB62-4C04-99BD-6804167A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1" y="913082"/>
                <a:ext cx="4122648" cy="3430555"/>
              </a:xfrm>
              <a:prstGeom prst="rect">
                <a:avLst/>
              </a:prstGeom>
              <a:blipFill>
                <a:blip r:embed="rId3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F7F39752-B104-4B33-A459-1362A1D85CF2}"/>
              </a:ext>
            </a:extLst>
          </p:cNvPr>
          <p:cNvSpPr txBox="1"/>
          <p:nvPr/>
        </p:nvSpPr>
        <p:spPr>
          <a:xfrm>
            <a:off x="561535" y="3873074"/>
            <a:ext cx="458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ld Standard TT" panose="020B0604020202020204" charset="0"/>
              </a:rPr>
              <a:t>- The Oort constants can be used to test different rotation models.</a:t>
            </a:r>
          </a:p>
          <a:p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E03C0E-43CC-401B-A0F6-EC9887EA763F}"/>
              </a:ext>
            </a:extLst>
          </p:cNvPr>
          <p:cNvGrpSpPr/>
          <p:nvPr/>
        </p:nvGrpSpPr>
        <p:grpSpPr>
          <a:xfrm>
            <a:off x="5686185" y="1264573"/>
            <a:ext cx="3457815" cy="2380975"/>
            <a:chOff x="5686185" y="1264573"/>
            <a:chExt cx="3457815" cy="23809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843928-F02C-4998-83A1-F0B6152A3CA4}"/>
                </a:ext>
              </a:extLst>
            </p:cNvPr>
            <p:cNvGrpSpPr/>
            <p:nvPr/>
          </p:nvGrpSpPr>
          <p:grpSpPr>
            <a:xfrm>
              <a:off x="5686185" y="1264573"/>
              <a:ext cx="3457815" cy="2380975"/>
              <a:chOff x="5313533" y="1447033"/>
              <a:chExt cx="3830467" cy="2785794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DE4F9341-84D1-4C7A-8A4E-CBF82508F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3533" y="1447033"/>
                <a:ext cx="3830467" cy="278579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130DF2A-011C-4DCC-880E-C858CBFED1D6}"/>
                  </a:ext>
                </a:extLst>
              </p:cNvPr>
              <p:cNvGrpSpPr/>
              <p:nvPr/>
            </p:nvGrpSpPr>
            <p:grpSpPr>
              <a:xfrm>
                <a:off x="6910078" y="1622309"/>
                <a:ext cx="1899074" cy="402497"/>
                <a:chOff x="6254758" y="1609272"/>
                <a:chExt cx="1899074" cy="40249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9A92398-ECF3-4795-9C03-EB943DE9B329}"/>
                    </a:ext>
                  </a:extLst>
                </p:cNvPr>
                <p:cNvSpPr txBox="1"/>
                <p:nvPr/>
              </p:nvSpPr>
              <p:spPr>
                <a:xfrm>
                  <a:off x="6515099" y="1609272"/>
                  <a:ext cx="16387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Slope = -(A+B)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B23634F-0137-4DF6-AEC1-C65261239F90}"/>
                    </a:ext>
                  </a:extLst>
                </p:cNvPr>
                <p:cNvGrpSpPr/>
                <p:nvPr/>
              </p:nvGrpSpPr>
              <p:grpSpPr>
                <a:xfrm>
                  <a:off x="6254758" y="1641246"/>
                  <a:ext cx="1647183" cy="370523"/>
                  <a:chOff x="6254758" y="1641246"/>
                  <a:chExt cx="1647183" cy="37052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6D51BB-F0CA-4CF7-AE39-9F4B42642018}"/>
                      </a:ext>
                    </a:extLst>
                  </p:cNvPr>
                  <p:cNvSpPr/>
                  <p:nvPr/>
                </p:nvSpPr>
                <p:spPr>
                  <a:xfrm>
                    <a:off x="6515099" y="1641246"/>
                    <a:ext cx="1386842" cy="307777"/>
                  </a:xfrm>
                  <a:prstGeom prst="rect">
                    <a:avLst/>
                  </a:prstGeom>
                  <a:noFill/>
                  <a:ln w="28575">
                    <a:solidFill>
                      <a:srgbClr val="BA49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1F2602CE-68CE-4E97-971A-DDD60BAF23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54758" y="1898124"/>
                    <a:ext cx="209118" cy="113645"/>
                  </a:xfrm>
                  <a:prstGeom prst="straightConnector1">
                    <a:avLst/>
                  </a:prstGeom>
                  <a:ln w="28575">
                    <a:solidFill>
                      <a:srgbClr val="BA491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C2AC73-1490-4E39-A245-F8589EE0D42F}"/>
                </a:ext>
              </a:extLst>
            </p:cNvPr>
            <p:cNvCxnSpPr/>
            <p:nvPr/>
          </p:nvCxnSpPr>
          <p:spPr>
            <a:xfrm>
              <a:off x="7004192" y="1441707"/>
              <a:ext cx="0" cy="1647885"/>
            </a:xfrm>
            <a:prstGeom prst="line">
              <a:avLst/>
            </a:prstGeom>
            <a:ln w="28575">
              <a:solidFill>
                <a:srgbClr val="BA491C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50625C-97AF-4EBC-B593-BB4BEBFB7393}"/>
                  </a:ext>
                </a:extLst>
              </p:cNvPr>
              <p:cNvSpPr txBox="1"/>
              <p:nvPr/>
            </p:nvSpPr>
            <p:spPr>
              <a:xfrm>
                <a:off x="1614723" y="1950707"/>
                <a:ext cx="1802545" cy="841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𝑐𝑖𝑟𝑐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𝑐𝑖𝑟𝑐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50625C-97AF-4EBC-B593-BB4BEBFB7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723" y="1950707"/>
                <a:ext cx="1802545" cy="841064"/>
              </a:xfrm>
              <a:prstGeom prst="rect">
                <a:avLst/>
              </a:prstGeom>
              <a:blipFill>
                <a:blip r:embed="rId5"/>
                <a:stretch>
                  <a:fillRect t="-1449" r="-676" b="-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324E0C0E-E774-413C-83F4-21A764FC13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6800" y="164171"/>
            <a:ext cx="3067200" cy="2064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61ADB-4E43-43B5-BCB1-85F9AC99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83336"/>
            <a:ext cx="8520600" cy="613200"/>
          </a:xfrm>
        </p:spPr>
        <p:txBody>
          <a:bodyPr/>
          <a:lstStyle/>
          <a:p>
            <a:r>
              <a:rPr lang="en-US" sz="2400" dirty="0"/>
              <a:t>Constraints and influencing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39B-FA00-4142-8846-DBF519378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153" y="1164434"/>
            <a:ext cx="5435958" cy="35980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r>
              <a:rPr lang="en-US" sz="1400" dirty="0">
                <a:sym typeface="Arial"/>
              </a:rPr>
              <a:t>Requires a massive proper motion catalogue for stars just distant enough and enough sky coverage.</a:t>
            </a: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r>
              <a:rPr lang="en-US" dirty="0">
                <a:sym typeface="Arial"/>
              </a:rPr>
              <a:t>Non-axisymmetric potential adds ellipticity to circular orbits.</a:t>
            </a: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r>
              <a:rPr lang="en-US" dirty="0">
                <a:sym typeface="Arial"/>
              </a:rPr>
              <a:t>Spiral arms add streaming motions and random motions. (</a:t>
            </a:r>
            <a:r>
              <a:rPr lang="en-US" dirty="0"/>
              <a:t>errors of order 5 km/s/kpc in A and B)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</a:pPr>
            <a:endParaRPr lang="en-US" dirty="0">
              <a:sym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</a:pPr>
            <a:r>
              <a:rPr lang="en-US" sz="2400" dirty="0">
                <a:sym typeface="Arial"/>
              </a:rPr>
              <a:t>The Gaia Space telescope</a:t>
            </a:r>
            <a:endParaRPr lang="en-US" dirty="0">
              <a:sym typeface="Arial"/>
            </a:endParaRPr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r>
              <a:rPr lang="en" dirty="0"/>
              <a:t>Gaia DR 2 has proper motion measurements of nearly 1.7 billion stars </a:t>
            </a:r>
            <a:r>
              <a:rPr lang="fr-FR" dirty="0"/>
              <a:t>(Gaia Collaboration et al. 2018).</a:t>
            </a:r>
            <a:r>
              <a:rPr lang="en-US" dirty="0"/>
              <a:t> </a:t>
            </a:r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r>
              <a:rPr lang="en-US" dirty="0"/>
              <a:t>Previous recent studies of Oort constants: radial velocity unused, using a smaller data set from Gaia DR1 (</a:t>
            </a:r>
            <a:r>
              <a:rPr lang="en-US" dirty="0" err="1"/>
              <a:t>Bovy</a:t>
            </a:r>
            <a:r>
              <a:rPr lang="en-US" dirty="0"/>
              <a:t>, 2017), filtering criteria without much justification. (Li, 2019)</a:t>
            </a:r>
            <a:r>
              <a:rPr lang="en" dirty="0"/>
              <a:t> </a:t>
            </a:r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endParaRPr lang="fr-FR" dirty="0"/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endParaRPr lang="en" dirty="0"/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endParaRPr lang="en" dirty="0"/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endParaRPr lang="en-US" altLang="zh-CN" sz="1800" dirty="0"/>
          </a:p>
          <a:p>
            <a:pPr marL="285750" lvl="1" indent="-285750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endParaRPr lang="en-US" sz="1800" dirty="0">
              <a:sym typeface="Arial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Tx/>
              <a:buChar char="-"/>
            </a:pPr>
            <a:endParaRPr lang="en-US" sz="18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endParaRPr lang="en-US" sz="18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endParaRPr lang="en-US" sz="18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5E7D4-4D35-4F4C-8C9C-98A308C3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69" y="2438362"/>
            <a:ext cx="2917062" cy="194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7C796-060E-4825-87E2-879A54D87D28}"/>
              </a:ext>
            </a:extLst>
          </p:cNvPr>
          <p:cNvSpPr txBox="1"/>
          <p:nvPr/>
        </p:nvSpPr>
        <p:spPr>
          <a:xfrm>
            <a:off x="7222992" y="4381286"/>
            <a:ext cx="1421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(Li, 2019)</a:t>
            </a:r>
          </a:p>
        </p:txBody>
      </p:sp>
    </p:spTree>
    <p:extLst>
      <p:ext uri="{BB962C8B-B14F-4D97-AF65-F5344CB8AC3E}">
        <p14:creationId xmlns:p14="http://schemas.microsoft.com/office/powerpoint/2010/main" val="373342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CBFA-DB7C-40E1-ADDE-0292D460C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365760"/>
            <a:ext cx="8968740" cy="3520440"/>
          </a:xfrm>
        </p:spPr>
        <p:txBody>
          <a:bodyPr>
            <a:normAutofit/>
          </a:bodyPr>
          <a:lstStyle/>
          <a:p>
            <a:pPr marL="114300" lvl="0" indent="0">
              <a:buNone/>
            </a:pPr>
            <a:r>
              <a:rPr lang="en-US" dirty="0"/>
              <a:t>Goal:</a:t>
            </a:r>
            <a:endParaRPr lang="en-US" altLang="zh-CN" sz="1800" dirty="0"/>
          </a:p>
          <a:p>
            <a:pPr lvl="0">
              <a:buChar char="-"/>
            </a:pPr>
            <a:r>
              <a:rPr lang="en-US" dirty="0"/>
              <a:t>using DR2, but with careful consideration of sampling criteria </a:t>
            </a:r>
          </a:p>
          <a:p>
            <a:pPr lvl="0">
              <a:buChar char="-"/>
            </a:pPr>
            <a:r>
              <a:rPr lang="en-US" sz="2600" b="1" dirty="0">
                <a:solidFill>
                  <a:schemeClr val="accent3"/>
                </a:solidFill>
              </a:rPr>
              <a:t>What is the best subset of stars to estimate Oort constants from observational data?</a:t>
            </a:r>
          </a:p>
          <a:p>
            <a:pPr lvl="0">
              <a:buChar char="-"/>
            </a:pPr>
            <a:r>
              <a:rPr lang="en-US" dirty="0"/>
              <a:t>Establish some guidance for determining the Oort constants from future data release (EDR3/DR3)</a:t>
            </a:r>
          </a:p>
          <a:p>
            <a:pPr marL="91440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C1A16-8DB2-439A-A5AD-B68A647CD0B2}"/>
              </a:ext>
            </a:extLst>
          </p:cNvPr>
          <p:cNvSpPr txBox="1"/>
          <p:nvPr/>
        </p:nvSpPr>
        <p:spPr>
          <a:xfrm>
            <a:off x="327660" y="2814429"/>
            <a:ext cx="8610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0">
              <a:buNone/>
            </a:pPr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We look at this problem with: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 Simulation: </a:t>
            </a:r>
          </a:p>
          <a:p>
            <a:pPr lvl="3"/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	1) what we should expect from theories under a relative idealized scenario </a:t>
            </a:r>
          </a:p>
          <a:p>
            <a:pPr lvl="1"/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	2) compare different sample criteria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 Gaia DR2 Observation:</a:t>
            </a:r>
          </a:p>
          <a:p>
            <a:pPr lvl="2"/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	1) How the observation data reflect the </a:t>
            </a:r>
            <a:r>
              <a:rPr lang="en-US" altLang="zh-CN" sz="1600" dirty="0">
                <a:solidFill>
                  <a:schemeClr val="dk1"/>
                </a:solidFill>
                <a:latin typeface="Old Standard TT"/>
                <a:sym typeface="Old Standard TT"/>
              </a:rPr>
              <a:t>features predicated by the</a:t>
            </a:r>
            <a:r>
              <a:rPr lang="en-US" sz="1600" dirty="0">
                <a:solidFill>
                  <a:schemeClr val="dk1"/>
                </a:solidFill>
                <a:latin typeface="Old Standard TT"/>
                <a:sym typeface="Old Standard TT"/>
              </a:rPr>
              <a:t> Oort constants </a:t>
            </a:r>
          </a:p>
        </p:txBody>
      </p:sp>
    </p:spTree>
    <p:extLst>
      <p:ext uri="{BB962C8B-B14F-4D97-AF65-F5344CB8AC3E}">
        <p14:creationId xmlns:p14="http://schemas.microsoft.com/office/powerpoint/2010/main" val="247338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B86A-FF1D-4E9A-A361-50D78FB4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Toy Model Simulation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E4A55-8BDB-4633-88BF-AE86F225E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84975"/>
            <a:ext cx="5190603" cy="3397200"/>
          </a:xfrm>
        </p:spPr>
        <p:txBody>
          <a:bodyPr>
            <a:normAutofit/>
          </a:bodyPr>
          <a:lstStyle/>
          <a:p>
            <a:r>
              <a:rPr lang="en-US" sz="1600" dirty="0"/>
              <a:t>treating stars as test particles under an axisymmetric MW potential (MWpotential2014, </a:t>
            </a:r>
            <a:r>
              <a:rPr lang="en-US" sz="1600" dirty="0" err="1"/>
              <a:t>Bovy</a:t>
            </a:r>
            <a:r>
              <a:rPr lang="en-US" sz="1600" dirty="0"/>
              <a:t>) </a:t>
            </a:r>
          </a:p>
          <a:p>
            <a:r>
              <a:rPr lang="en-US" sz="1600" dirty="0"/>
              <a:t>the Sun stays on a circular orbit, (u0,v0,w0)=(0,0,0)</a:t>
            </a:r>
          </a:p>
          <a:p>
            <a:pPr algn="l"/>
            <a:r>
              <a:rPr lang="en-US" sz="1600" dirty="0"/>
              <a:t>500,000 of test particles from AGAMA's quasi-isothermal distribution function with a scale height of 0.4 kpc, and the radial velocity dispersion is chosen as 10km/s. (</a:t>
            </a:r>
            <a:r>
              <a:rPr lang="en-US" sz="1600" dirty="0" err="1"/>
              <a:t>Vasiliev</a:t>
            </a:r>
            <a:r>
              <a:rPr lang="en-US" sz="1600" dirty="0"/>
              <a:t> 2019).</a:t>
            </a:r>
          </a:p>
          <a:p>
            <a:r>
              <a:rPr lang="en-US" sz="1600" dirty="0"/>
              <a:t>Dynamically cold disk and reflect general rotation of a thin MW disk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F7BE-91EA-4509-A818-C3DF78A9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506" y="147040"/>
            <a:ext cx="4071494" cy="4071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B8464-F351-4667-93F5-09613ACD22F2}"/>
              </a:ext>
            </a:extLst>
          </p:cNvPr>
          <p:cNvSpPr txBox="1"/>
          <p:nvPr/>
        </p:nvSpPr>
        <p:spPr>
          <a:xfrm>
            <a:off x="4961651" y="4042353"/>
            <a:ext cx="413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ld Standard TT" panose="020B0604020202020204" charset="0"/>
              </a:rPr>
              <a:t>The distribution of stars after orbit integration over 10Gyr to allow them to come to equilibrium</a:t>
            </a:r>
          </a:p>
          <a:p>
            <a:r>
              <a:rPr lang="en-US" dirty="0">
                <a:latin typeface="Old Standard TT" panose="020B0604020202020204" charset="0"/>
              </a:rPr>
              <a:t>Four symmetric solar positions to have </a:t>
            </a:r>
            <a:r>
              <a:rPr lang="en-US" dirty="0">
                <a:latin typeface="Old Standard TT" panose="020B0604020202020204" charset="0"/>
                <a:sym typeface="Wingdings" panose="05000000000000000000" pitchFamily="2" charset="2"/>
              </a:rPr>
              <a:t>more particles in the solar vicinity.</a:t>
            </a:r>
            <a:endParaRPr lang="en-US" dirty="0"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6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19984C-4725-4755-AEBC-1E8F46F464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294" y="100369"/>
                <a:ext cx="8520600" cy="6132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Simulation Results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func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19984C-4725-4755-AEBC-1E8F46F4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294" y="100369"/>
                <a:ext cx="8520600" cy="613200"/>
              </a:xfrm>
              <a:blipFill>
                <a:blip r:embed="rId3"/>
                <a:stretch>
                  <a:fillRect l="-1359" t="-990" b="-15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C03708-0157-4BB5-96E8-D3E4648972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736" y="1012351"/>
                <a:ext cx="3306143" cy="3397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Different choice: Galactic distance and latitude</a:t>
                </a:r>
              </a:p>
              <a:p>
                <a:r>
                  <a:rPr lang="en-US" dirty="0"/>
                  <a:t>Error bar: the scatter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is larger when the sample covers a larger distance from the sun or the higher latitude region</a:t>
                </a:r>
              </a:p>
              <a:p>
                <a:r>
                  <a:rPr lang="en-US" dirty="0"/>
                  <a:t>Residual plot: </a:t>
                </a:r>
                <a:r>
                  <a:rPr lang="en-US" altLang="zh-CN" dirty="0"/>
                  <a:t>d&lt;1kpc seems to be the best subset to derive the Oort constants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C03708-0157-4BB5-96E8-D3E464897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736" y="1012351"/>
                <a:ext cx="3306143" cy="3397200"/>
              </a:xfrm>
              <a:blipFill>
                <a:blip r:embed="rId4"/>
                <a:stretch>
                  <a:fillRect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3D70C0-C2FC-4BC7-BB4E-EED2C9052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814" y="568607"/>
            <a:ext cx="3311658" cy="2207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0909E-5334-4D6A-BDCC-725AC385C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576" y="2703060"/>
            <a:ext cx="3409948" cy="227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1FB75D-ECD5-49F0-990A-22F2F7E3E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640" y="568607"/>
            <a:ext cx="3371190" cy="2247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094D9-2A28-4E39-B53B-77DE81204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399" y="2710951"/>
            <a:ext cx="3371189" cy="22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17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35.1707"/>
  <p:tag name="LATEXADDIN" val="\documentclass{article}&#10;\usepackage{amsmath}&#10;\pagestyle{empty}&#10;\begin{document}&#10;&#10;$\mu_l \propto cos(2l)$&#10;&#10;&#10;\end{document}"/>
  <p:tag name="IGUANATEXSIZE" val="20"/>
  <p:tag name="IGUANATEXCURSOR" val="103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50.1688"/>
  <p:tag name="LATEXADDIN" val="\documentclass{article}&#10;\usepackage{amsmath}&#10;\pagestyle{empty}&#10;\begin{document}&#10;&#10;$\mu_b \propto sin(2l)$&#10;&#10;&#10;\end{document}"/>
  <p:tag name="IGUANATEXSIZE" val="20"/>
  <p:tag name="IGUANATEXCURSOR" val="104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7174</TotalTime>
  <Words>1485</Words>
  <Application>Microsoft Office PowerPoint</Application>
  <PresentationFormat>On-screen Show (16:9)</PresentationFormat>
  <Paragraphs>137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Cambria Math</vt:lpstr>
      <vt:lpstr>Old Standard TT</vt:lpstr>
      <vt:lpstr>Arial</vt:lpstr>
      <vt:lpstr>Roboto</vt:lpstr>
      <vt:lpstr>Paperback</vt:lpstr>
      <vt:lpstr>Revisiting the Oort Constants Measurement from Gaia DR2 Observations and Simulations</vt:lpstr>
      <vt:lpstr>The Milky Way rotation curve tells us a lot about our Galaxy. </vt:lpstr>
      <vt:lpstr>PowerPoint Presentation</vt:lpstr>
      <vt:lpstr>PowerPoint Presentation</vt:lpstr>
      <vt:lpstr>The Oort constants and the MW rotation curve</vt:lpstr>
      <vt:lpstr>Constraints and influencing factors</vt:lpstr>
      <vt:lpstr>PowerPoint Presentation</vt:lpstr>
      <vt:lpstr>Toy Model Simulation</vt:lpstr>
      <vt:lpstr>Simulation Results μ_l=cos⁡〖b (A cos⁡2l 〗-C sin2l+B)</vt:lpstr>
      <vt:lpstr>Simulation Results v_los and μ_b </vt:lpstr>
      <vt:lpstr>Analyzing Gaia DR2 data</vt:lpstr>
      <vt:lpstr>DR2 observations</vt:lpstr>
      <vt:lpstr>PowerPoint Presentation</vt:lpstr>
      <vt:lpstr>Oort constants estimated for six color groups</vt:lpstr>
      <vt:lpstr>Applying our conclusion from simulation to DR2</vt:lpstr>
      <vt:lpstr>Summary</vt:lpstr>
      <vt:lpstr>Acknowledgement </vt:lpstr>
      <vt:lpstr>Sources</vt:lpstr>
      <vt:lpstr>Gaia DR2</vt:lpstr>
      <vt:lpstr>Gaia DR2 phase plot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the Oort Constants Measurement from Gaia DR2 Observations and Simulations</dc:title>
  <cp:lastModifiedBy>Xia Shufan</cp:lastModifiedBy>
  <cp:revision>94</cp:revision>
  <dcterms:modified xsi:type="dcterms:W3CDTF">2021-05-18T14:49:17Z</dcterms:modified>
</cp:coreProperties>
</file>